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15119350"/>
  <p:notesSz cx="7102475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237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77739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49525" rIns="99050" bIns="495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093" y="0"/>
            <a:ext cx="3077739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49525" rIns="99050" bIns="495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0450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248" y="4925408"/>
            <a:ext cx="568198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49525" rIns="99050" bIns="495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721107"/>
            <a:ext cx="3077739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49525" rIns="99050" bIns="495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093" y="9721107"/>
            <a:ext cx="3077739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50" tIns="49525" rIns="99050" bIns="495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10248" y="4925408"/>
            <a:ext cx="5681980" cy="4029879"/>
          </a:xfrm>
          <a:prstGeom prst="rect">
            <a:avLst/>
          </a:prstGeom>
        </p:spPr>
        <p:txBody>
          <a:bodyPr spcFirstLastPara="1" wrap="square" lIns="99050" tIns="49525" rIns="99050" bIns="495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1575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16"/>
              <a:buFont typeface="Calibri"/>
              <a:buNone/>
              <a:defRPr sz="701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1pPr>
            <a:lvl2pPr lvl="1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2pPr>
            <a:lvl3pPr lvl="2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/>
            </a:lvl3pPr>
            <a:lvl4pPr lvl="3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4pPr>
            <a:lvl5pPr lvl="4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5pPr>
            <a:lvl6pPr lvl="5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6pPr>
            <a:lvl7pPr lvl="6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7pPr>
            <a:lvl8pPr lvl="7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8pPr>
            <a:lvl9pPr lvl="8" algn="ctr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49362" y="4210527"/>
            <a:ext cx="9593089" cy="922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397565" y="6058730"/>
            <a:ext cx="12812950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2280102" y="3820132"/>
            <a:ext cx="12812950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16"/>
              <a:buFont typeface="Calibri"/>
              <a:buNone/>
              <a:defRPr sz="701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2339"/>
              <a:buNone/>
              <a:defRPr sz="233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2105"/>
              <a:buNone/>
              <a:defRPr sz="210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rgbClr val="888888"/>
              </a:buClr>
              <a:buSzPts val="1871"/>
              <a:buNone/>
              <a:defRPr sz="18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4544021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412730" y="4024827"/>
            <a:ext cx="4544021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 b="1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 b="1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736456" y="5522763"/>
            <a:ext cx="4523137" cy="81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5412731" y="3706342"/>
            <a:ext cx="4545413" cy="1816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 b="1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 b="1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None/>
              <a:defRPr sz="2105" b="1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Calibri"/>
              <a:buNone/>
              <a:defRPr sz="374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66217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Char char="•"/>
              <a:defRPr sz="3741"/>
            </a:lvl1pPr>
            <a:lvl2pPr marL="914400" lvl="1" indent="-436499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3274"/>
              <a:buChar char="•"/>
              <a:defRPr sz="3274"/>
            </a:lvl2pPr>
            <a:lvl3pPr marL="1371600" lvl="2" indent="-406781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806"/>
              <a:buChar char="•"/>
              <a:defRPr sz="2806"/>
            </a:lvl3pPr>
            <a:lvl4pPr marL="1828800" lvl="3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4pPr>
            <a:lvl5pPr marL="2286000" lvl="4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5pPr>
            <a:lvl6pPr marL="2743200" lvl="5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6pPr>
            <a:lvl7pPr marL="3200400" lvl="6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7pPr>
            <a:lvl8pPr marL="3657600" lvl="7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8pPr>
            <a:lvl9pPr marL="4114800" lvl="8" indent="-377126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Char char="•"/>
              <a:defRPr sz="2339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637"/>
              <a:buNone/>
              <a:defRPr sz="1637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403"/>
              <a:buNone/>
              <a:defRPr sz="1403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2"/>
              <a:buFont typeface="Calibri"/>
              <a:buNone/>
              <a:defRPr sz="374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71"/>
              <a:buNone/>
              <a:defRPr sz="1870"/>
            </a:lvl1pPr>
            <a:lvl2pPr marL="914400" lvl="1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637"/>
              <a:buNone/>
              <a:defRPr sz="1637"/>
            </a:lvl2pPr>
            <a:lvl3pPr marL="1371600" lvl="2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403"/>
              <a:buNone/>
              <a:defRPr sz="1403"/>
            </a:lvl3pPr>
            <a:lvl4pPr marL="1828800" lvl="3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4pPr>
            <a:lvl5pPr marL="2286000" lvl="4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5pPr>
            <a:lvl6pPr marL="2743200" lvl="5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6pPr>
            <a:lvl7pPr marL="3200400" lvl="6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7pPr>
            <a:lvl8pPr marL="3657600" lvl="7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8pPr>
            <a:lvl9pPr marL="4114800" lvl="8" indent="-228600" algn="l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169"/>
              <a:buNone/>
              <a:defRPr sz="1169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45"/>
              <a:buFont typeface="Calibri"/>
              <a:buNone/>
              <a:defRPr sz="51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6499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Font typeface="Arial"/>
              <a:buChar char="•"/>
              <a:defRPr sz="327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781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806"/>
              <a:buFont typeface="Arial"/>
              <a:buChar char="•"/>
              <a:defRPr sz="280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77126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339"/>
              <a:buFont typeface="Arial"/>
              <a:buChar char="•"/>
              <a:defRPr sz="23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2267" algn="l" rtl="0">
              <a:lnSpc>
                <a:spcPct val="90000"/>
              </a:lnSpc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2105"/>
              <a:buFont typeface="Arial"/>
              <a:buChar char="•"/>
              <a:defRPr sz="21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40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hyperlink" Target="https://forms.gle/pXuak94dzmVBdMEx6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 descr="花が飾られたケーキ&#10;&#10;中程度の精度で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7800" y="-768071"/>
            <a:ext cx="11111223" cy="1691125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975094" y="879333"/>
            <a:ext cx="9088041" cy="2383477"/>
          </a:xfrm>
          <a:prstGeom prst="rect">
            <a:avLst/>
          </a:prstGeom>
          <a:solidFill>
            <a:schemeClr val="lt1">
              <a:alpha val="4196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50"/>
              <a:buFont typeface="Arial"/>
              <a:buNone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難治性疾患の予防と新しい治療</a:t>
            </a:r>
            <a:endParaRPr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grpSp>
        <p:nvGrpSpPr>
          <p:cNvPr id="90" name="Google Shape;90;p13"/>
          <p:cNvGrpSpPr/>
          <p:nvPr/>
        </p:nvGrpSpPr>
        <p:grpSpPr>
          <a:xfrm>
            <a:off x="164045" y="6013373"/>
            <a:ext cx="10527768" cy="6754089"/>
            <a:chOff x="250408" y="5764313"/>
            <a:chExt cx="9058878" cy="4585460"/>
          </a:xfrm>
        </p:grpSpPr>
        <p:sp>
          <p:nvSpPr>
            <p:cNvPr id="91" name="Google Shape;91;p13"/>
            <p:cNvSpPr/>
            <p:nvPr/>
          </p:nvSpPr>
          <p:spPr>
            <a:xfrm>
              <a:off x="250408" y="5764313"/>
              <a:ext cx="9058878" cy="4585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1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59976" y="5764405"/>
              <a:ext cx="8563504" cy="4510561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101825" tIns="50900" rIns="101825" bIns="50900" anchor="ctr" anchorCtr="0">
              <a:noAutofit/>
            </a:bodyPr>
            <a:lstStyle/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＜講演プログラム＞</a:t>
              </a:r>
              <a:endParaRPr lang="ja-JP" altLang="en-US" sz="2227" b="0" i="0" u="none" strike="noStrike" cap="none" dirty="0">
                <a:solidFill>
                  <a:srgbClr val="222222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sym typeface="Arial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1. </a:t>
              </a: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脳神経外科講師　平田幸子先生　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「てんかん発作がなかなかおさまらないとき、</a:t>
              </a:r>
              <a:endParaRPr lang="en-US" altLang="ja-JP" sz="2400" b="0" i="0" u="none" strike="noStrike" cap="none" dirty="0">
                <a:solidFill>
                  <a:srgbClr val="222222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sym typeface="Arial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　　</a:t>
              </a:r>
              <a:r>
                <a:rPr lang="ja-JP" altLang="en-US" sz="2400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どんな検査や治療があるかを知ろう」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（座長：渡邊さつき先生　てんかんセンター　副センター長）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2. </a:t>
              </a: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小児科准教授　松本浩先生　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「小児の神経筋疾患の最新治療</a:t>
              </a:r>
              <a:endParaRPr lang="en-US" altLang="ja-JP" sz="2400" b="0" i="0" u="none" strike="noStrike" cap="none" dirty="0">
                <a:solidFill>
                  <a:srgbClr val="222222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sym typeface="Arial"/>
              </a:endParaRP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</a:rPr>
                <a:t>　　</a:t>
              </a:r>
              <a:r>
                <a:rPr lang="ja-JP" altLang="en-US" sz="2400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エクソン・スキッピングについて」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（座長：沼倉周彦先生　難病センター　副センター長）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ja-JP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3. </a:t>
              </a: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リウマチ膠原病科教授　舟久保ゆう先生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400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「膠原病患者における妊娠を考えた治療と管理」</a:t>
              </a:r>
            </a:p>
            <a:p>
              <a:pPr marL="0" marR="0" lvl="0" indent="0" algn="l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altLang="en-US" sz="2227" b="0" i="0" u="none" strike="noStrike" cap="none" dirty="0">
                  <a:solidFill>
                    <a:srgbClr val="222222"/>
                  </a:solidFill>
                  <a:latin typeface="HGｺﾞｼｯｸM" panose="020B0609000000000000" pitchFamily="49" charset="-128"/>
                  <a:ea typeface="HGｺﾞｼｯｸM" panose="020B0609000000000000" pitchFamily="49" charset="-128"/>
                  <a:sym typeface="Arial"/>
                </a:rPr>
                <a:t>（座長：三村俊英先生　難病センター　センター長）</a:t>
              </a:r>
              <a:endParaRPr sz="2227" b="0" i="0" u="none" strike="noStrike" cap="none" dirty="0">
                <a:solidFill>
                  <a:srgbClr val="222222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  <a:sym typeface="Arial"/>
              </a:endParaRPr>
            </a:p>
          </p:txBody>
        </p:sp>
      </p:grpSp>
      <p:sp>
        <p:nvSpPr>
          <p:cNvPr id="93" name="Google Shape;93;p13"/>
          <p:cNvSpPr txBox="1"/>
          <p:nvPr/>
        </p:nvSpPr>
        <p:spPr>
          <a:xfrm>
            <a:off x="846132" y="265936"/>
            <a:ext cx="9345966" cy="445543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spcFirstLastPara="1" wrap="square" lIns="101825" tIns="50900" rIns="101825" bIns="509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227"/>
              <a:buFont typeface="Arial"/>
              <a:buNone/>
            </a:pPr>
            <a:r>
              <a:rPr lang="ja-JP" sz="2227" b="1" i="0" u="none" strike="noStrike" cap="none" dirty="0">
                <a:solidFill>
                  <a:srgbClr val="222222"/>
                </a:solidFill>
                <a:latin typeface="MS PGothic"/>
                <a:ea typeface="MS PGothic"/>
                <a:cs typeface="MS PGothic"/>
                <a:sym typeface="MS PGothic"/>
              </a:rPr>
              <a:t>埼玉医科大学病院てんかんセンター･難病センター合同イベント記念講演会</a:t>
            </a:r>
            <a:r>
              <a:rPr lang="ja-JP" sz="2227" b="1" i="0" u="none" strike="noStrike" cap="none" dirty="0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rPr>
              <a:t> </a:t>
            </a:r>
            <a:endParaRPr dirty="0"/>
          </a:p>
        </p:txBody>
      </p:sp>
      <p:sp>
        <p:nvSpPr>
          <p:cNvPr id="94" name="Google Shape;94;p13"/>
          <p:cNvSpPr/>
          <p:nvPr/>
        </p:nvSpPr>
        <p:spPr>
          <a:xfrm>
            <a:off x="2104158" y="3378385"/>
            <a:ext cx="5788731" cy="2624152"/>
          </a:xfrm>
          <a:prstGeom prst="rect">
            <a:avLst/>
          </a:prstGeom>
          <a:solidFill>
            <a:schemeClr val="lt1">
              <a:alpha val="61960"/>
            </a:schemeClr>
          </a:solidFill>
          <a:ln>
            <a:noFill/>
          </a:ln>
        </p:spPr>
        <p:txBody>
          <a:bodyPr spcFirstLastPara="1" wrap="square" lIns="101825" tIns="50900" rIns="101825" bIns="509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場所：</a:t>
            </a:r>
            <a:r>
              <a:rPr lang="ja-JP" altLang="en-US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埼玉医科大学本部棟</a:t>
            </a:r>
            <a:r>
              <a:rPr lang="en-US" alt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ja-JP" altLang="en-US" sz="2227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階第三講堂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　　zoomでのご参加も可能</a:t>
            </a:r>
            <a:endParaRPr sz="2227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（zoom参加の場合事前申込が必要です。）　　　　　</a:t>
            </a:r>
            <a:b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日時：202</a:t>
            </a:r>
            <a:r>
              <a:rPr lang="en-US" alt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年3月</a:t>
            </a:r>
            <a:r>
              <a:rPr lang="en-US" altLang="ja-JP" sz="2227" b="1" dirty="0">
                <a:solidFill>
                  <a:schemeClr val="dk1"/>
                </a:solidFill>
              </a:rPr>
              <a:t>8</a:t>
            </a: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日(土) 13：30～15：00</a:t>
            </a:r>
            <a:endParaRPr sz="2227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227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参加費：無料　</a:t>
            </a:r>
            <a:endParaRPr sz="2227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62056" y="12877381"/>
            <a:ext cx="7790979" cy="2308284"/>
          </a:xfrm>
          <a:prstGeom prst="rect">
            <a:avLst/>
          </a:prstGeom>
          <a:solidFill>
            <a:schemeClr val="lt1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i="0" u="none" strike="noStrike" cap="none" dirty="0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患者さん、ご家族、支援者、医療者の皆様を対象にした講演会です。</a:t>
            </a:r>
            <a:endParaRPr sz="1800" b="1" dirty="0">
              <a:solidFill>
                <a:srgbClr val="0066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r>
              <a:rPr lang="ja-JP" sz="1800" b="1" dirty="0">
                <a:solidFill>
                  <a:srgbClr val="0066FF"/>
                </a:solidFill>
                <a:latin typeface="Arial"/>
                <a:ea typeface="Arial"/>
                <a:cs typeface="Arial"/>
                <a:sym typeface="Arial"/>
              </a:rPr>
              <a:t>どなたでもお気軽にご参加いただけます。</a:t>
            </a:r>
            <a:r>
              <a:rPr lang="ja-JP" altLang="en-US" sz="1800" b="1" dirty="0">
                <a:solidFill>
                  <a:srgbClr val="0066FF"/>
                </a:solidFill>
              </a:rPr>
              <a:t>会場にご来場いただく他、事前申し込みいただければインターネットによるご参加もできます。事前申し込みのお問い合わせは</a:t>
            </a:r>
            <a:r>
              <a:rPr lang="ja-JP" altLang="ja-JP" sz="1800" b="1" dirty="0">
                <a:solidFill>
                  <a:schemeClr val="dk1"/>
                </a:solidFill>
              </a:rPr>
              <a:t>℡049-276-1633</a:t>
            </a:r>
            <a:endParaRPr lang="ja-JP" altLang="en-US" sz="1800" b="1" dirty="0">
              <a:solidFill>
                <a:srgbClr val="0066FF"/>
              </a:solidFill>
            </a:endParaRPr>
          </a:p>
          <a:p>
            <a:pPr lvl="0"/>
            <a:r>
              <a:rPr lang="ja-JP" altLang="en-US" sz="1800" b="1" dirty="0">
                <a:solidFill>
                  <a:srgbClr val="0070C0"/>
                </a:solidFill>
              </a:rPr>
              <a:t>事前申し込みの</a:t>
            </a:r>
            <a:r>
              <a:rPr lang="en-US" altLang="ja-JP" sz="1800" b="1" dirty="0">
                <a:solidFill>
                  <a:srgbClr val="0070C0"/>
                </a:solidFill>
              </a:rPr>
              <a:t>URL</a:t>
            </a:r>
            <a:r>
              <a:rPr lang="ja-JP" altLang="en-US" sz="1800" b="1" dirty="0">
                <a:solidFill>
                  <a:srgbClr val="0070C0"/>
                </a:solidFill>
              </a:rPr>
              <a:t>は</a:t>
            </a:r>
            <a:r>
              <a:rPr lang="en-US" altLang="ja-JP" sz="1800" b="1" dirty="0">
                <a:solidFill>
                  <a:schemeClr val="dk1"/>
                </a:solidFill>
              </a:rPr>
              <a:t> </a:t>
            </a:r>
            <a:r>
              <a:rPr lang="en-US" sz="1800" b="1" dirty="0">
                <a:solidFill>
                  <a:schemeClr val="dk1"/>
                </a:solidFill>
                <a:hlinkClick r:id="rId4"/>
              </a:rPr>
              <a:t>https://forms.gle/pXuak94dzmVBdMEx6</a:t>
            </a:r>
            <a:r>
              <a:rPr lang="en-US" sz="1800" b="1" dirty="0">
                <a:solidFill>
                  <a:schemeClr val="dk1"/>
                </a:solidFill>
              </a:rPr>
              <a:t> 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主催：埼玉医科大学病院 後援</a:t>
            </a:r>
            <a:r>
              <a:rPr lang="ja-JP" altLang="en-US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予定</a:t>
            </a:r>
            <a:r>
              <a:rPr lang="ja-JP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：一般社団法人 埼玉県医師会</a:t>
            </a:r>
            <a:endParaRPr lang="en-US" altLang="ja-JP"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/>
            <a:r>
              <a:rPr lang="en-US" altLang="ja-JP" sz="1600" b="1" dirty="0">
                <a:solidFill>
                  <a:schemeClr val="dk1"/>
                </a:solidFill>
              </a:rPr>
              <a:t>※</a:t>
            </a:r>
            <a:r>
              <a:rPr lang="ja-JP" altLang="en-US" sz="1600" b="1" dirty="0">
                <a:solidFill>
                  <a:schemeClr val="dk1"/>
                </a:solidFill>
              </a:rPr>
              <a:t>この講演会は埼玉県てんかん地域連携体制整備事業･埼玉県難病医療提供体制整備事業です。</a:t>
            </a:r>
            <a:endParaRPr sz="1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6" name="Google Shape;96;p13"/>
          <p:cNvGrpSpPr/>
          <p:nvPr/>
        </p:nvGrpSpPr>
        <p:grpSpPr>
          <a:xfrm>
            <a:off x="8021200" y="12919873"/>
            <a:ext cx="3252079" cy="1877176"/>
            <a:chOff x="7004392" y="8654950"/>
            <a:chExt cx="2818901" cy="2504119"/>
          </a:xfrm>
        </p:grpSpPr>
        <p:pic>
          <p:nvPicPr>
            <p:cNvPr id="97" name="Google Shape;97;p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004392" y="8654950"/>
              <a:ext cx="2465227" cy="25041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98;p13"/>
            <p:cNvSpPr/>
            <p:nvPr/>
          </p:nvSpPr>
          <p:spPr>
            <a:xfrm>
              <a:off x="8008968" y="9815714"/>
              <a:ext cx="633742" cy="280656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1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8677853" y="9507212"/>
              <a:ext cx="1145440" cy="308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336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講演会場</a:t>
              </a:r>
              <a:endParaRPr dirty="0"/>
            </a:p>
          </p:txBody>
        </p:sp>
      </p:grpSp>
      <p:sp>
        <p:nvSpPr>
          <p:cNvPr id="100" name="Google Shape;100;p13"/>
          <p:cNvSpPr txBox="1"/>
          <p:nvPr/>
        </p:nvSpPr>
        <p:spPr>
          <a:xfrm>
            <a:off x="8042704" y="3438332"/>
            <a:ext cx="2433174" cy="2465122"/>
          </a:xfrm>
          <a:prstGeom prst="rect">
            <a:avLst/>
          </a:prstGeom>
          <a:solidFill>
            <a:schemeClr val="lt1">
              <a:alpha val="55686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559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lang="ja-JP" sz="133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事前申し込み</a:t>
            </a:r>
            <a:r>
              <a:rPr lang="ja-JP" altLang="en-US" sz="133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２次元</a:t>
            </a:r>
            <a:r>
              <a:rPr lang="ja-JP" sz="133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コード</a:t>
            </a:r>
            <a:endParaRPr sz="1336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1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20E630A-F19F-F212-7579-B27FC92709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0336" y="3827792"/>
            <a:ext cx="1913617" cy="191361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2DED746-C58E-4504-8A90-58B4B1FF83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4085" y="6557542"/>
            <a:ext cx="1148706" cy="1533582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0430D34-4C79-4291-9340-750769CA63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64085" y="8793358"/>
            <a:ext cx="1148706" cy="165124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24CE801-0471-48BB-95B7-6119A0BF856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64085" y="10984209"/>
            <a:ext cx="1161837" cy="14477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296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HGｺﾞｼｯｸE</vt:lpstr>
      <vt:lpstr>HGｺﾞｼｯｸM</vt:lpstr>
      <vt:lpstr>MS PGothic</vt:lpstr>
      <vt:lpstr>Arial</vt:lpstr>
      <vt:lpstr>Calibri</vt:lpstr>
      <vt:lpstr>Office テーマ</vt:lpstr>
      <vt:lpstr>難治性疾患の予防と新しい治療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難治性疾患の予防と新しい治療</dc:title>
  <dc:creator>senta</dc:creator>
  <cp:lastModifiedBy>SMS20211204</cp:lastModifiedBy>
  <cp:revision>13</cp:revision>
  <dcterms:modified xsi:type="dcterms:W3CDTF">2025-01-29T04:45:07Z</dcterms:modified>
</cp:coreProperties>
</file>